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90" r:id="rId5"/>
    <p:sldId id="291" r:id="rId6"/>
    <p:sldId id="292" r:id="rId7"/>
    <p:sldId id="264" r:id="rId8"/>
    <p:sldId id="293" r:id="rId9"/>
    <p:sldId id="304" r:id="rId10"/>
    <p:sldId id="305" r:id="rId11"/>
    <p:sldId id="298" r:id="rId12"/>
    <p:sldId id="268" r:id="rId13"/>
    <p:sldId id="260" r:id="rId14"/>
    <p:sldId id="295" r:id="rId15"/>
    <p:sldId id="294" r:id="rId16"/>
    <p:sldId id="269" r:id="rId17"/>
    <p:sldId id="279" r:id="rId18"/>
    <p:sldId id="296" r:id="rId19"/>
    <p:sldId id="297" r:id="rId20"/>
    <p:sldId id="302" r:id="rId21"/>
    <p:sldId id="261" r:id="rId22"/>
    <p:sldId id="272" r:id="rId23"/>
    <p:sldId id="299" r:id="rId24"/>
    <p:sldId id="300" r:id="rId25"/>
    <p:sldId id="301" r:id="rId26"/>
    <p:sldId id="303" r:id="rId27"/>
    <p:sldId id="26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1C1"/>
    <a:srgbClr val="43817D"/>
    <a:srgbClr val="3C7472"/>
    <a:srgbClr val="5EACAB"/>
    <a:srgbClr val="D9D9D9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>
        <p:scale>
          <a:sx n="75" d="100"/>
          <a:sy n="75" d="100"/>
        </p:scale>
        <p:origin x="368" y="-344"/>
      </p:cViewPr>
      <p:guideLst>
        <p:guide orient="horz" pos="2152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undraw_inspiration_re_ivlv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7" name="矩形 6"/>
          <p:cNvSpPr/>
          <p:nvPr userDrawn="1"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1223962" y="1271588"/>
            <a:ext cx="7517081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4000" dirty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1223962" y="2108496"/>
            <a:ext cx="10136295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design_data_re_0s2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2" name="矩形 11"/>
          <p:cNvSpPr/>
          <p:nvPr userDrawn="1"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矩形: 剪去对角 12"/>
          <p:cNvSpPr/>
          <p:nvPr userDrawn="1"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tape-145367"/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16" name="矩形: 剪去对角 15"/>
          <p:cNvSpPr/>
          <p:nvPr userDrawn="1"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剪去对角 17"/>
          <p:cNvSpPr/>
          <p:nvPr userDrawn="1"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剪去对角 19"/>
          <p:cNvSpPr/>
          <p:nvPr userDrawn="1"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39"/>
          <p:cNvSpPr>
            <a:spLocks noGrp="1"/>
          </p:cNvSpPr>
          <p:nvPr>
            <p:ph type="body" sz="quarter" idx="10"/>
          </p:nvPr>
        </p:nvSpPr>
        <p:spPr>
          <a:xfrm>
            <a:off x="1888241" y="840073"/>
            <a:ext cx="8395012" cy="914400"/>
          </a:xfrm>
        </p:spPr>
        <p:txBody>
          <a:bodyPr/>
          <a:lstStyle>
            <a:lvl1pPr>
              <a:defRPr lang="zh-CN" altLang="en-US" sz="4800" kern="1200" smtClean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/>
          </p:nvPr>
        </p:nvSpPr>
        <p:spPr>
          <a:xfrm>
            <a:off x="1530975" y="2041783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/>
          </p:nvPr>
        </p:nvSpPr>
        <p:spPr>
          <a:xfrm>
            <a:off x="1548464" y="2943690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1550962" y="378563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538471" y="482245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tape-14536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1" name="图形 10" descr="undraw_ideas_re_7twj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1833277" y="830077"/>
            <a:ext cx="8395012" cy="914400"/>
          </a:xfrm>
        </p:spPr>
        <p:txBody>
          <a:bodyPr/>
          <a:lstStyle>
            <a:lvl1pPr>
              <a:defRPr lang="zh-CN" altLang="en-US" sz="48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253554" y="2848626"/>
            <a:ext cx="12181930" cy="914400"/>
          </a:xfrm>
        </p:spPr>
        <p:txBody>
          <a:bodyPr/>
          <a:lstStyle>
            <a:lvl1pPr>
              <a:defRPr lang="zh-CN" altLang="en-US" sz="60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2596450" y="5469836"/>
            <a:ext cx="8395012" cy="394148"/>
          </a:xfrm>
          <a:noFill/>
        </p:spPr>
        <p:txBody>
          <a:bodyPr wrap="square" rtlCol="0">
            <a:spAutoFit/>
          </a:bodyPr>
          <a:lstStyle>
            <a:lvl1pPr algn="r">
              <a:def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undraw_my_password_re_ydq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pic>
        <p:nvPicPr>
          <p:cNvPr id="9" name="图形 8" descr="undraw_portfolio_website_re_jsdd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矩形 9"/>
          <p:cNvSpPr/>
          <p:nvPr userDrawn="1"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tape-14536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734795" y="2697055"/>
            <a:ext cx="9423265" cy="1409996"/>
          </a:xfrm>
        </p:spPr>
        <p:txBody>
          <a:bodyPr/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n-lt"/>
                <a:ea typeface="+mn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193800" y="2085975"/>
            <a:ext cx="10144760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54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基于八叉树点云压缩算法的实现</a:t>
            </a:r>
            <a:endParaRPr lang="en-US" altLang="zh-CN" sz="54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6510" y="1286538"/>
            <a:ext cx="7171690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accent4"/>
                </a:solidFill>
                <a:ea typeface="OPPOSans L" panose="00020600040101010101" charset="-122"/>
                <a:cs typeface="思源黑体 Regular" panose="020B0500000000000000" charset="-122"/>
              </a:rPr>
              <a:t>创新实践开题答辩</a:t>
            </a:r>
            <a:r>
              <a:rPr lang="en-US" altLang="zh-CN" sz="40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5" name="图形 4" descr="undraw_inspiration_re_ivlv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E549307-C2BE-84D2-ED28-268D58FB80AF}"/>
              </a:ext>
            </a:extLst>
          </p:cNvPr>
          <p:cNvSpPr txBox="1"/>
          <p:nvPr/>
        </p:nvSpPr>
        <p:spPr>
          <a:xfrm>
            <a:off x="1559144" y="4533111"/>
            <a:ext cx="313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汇报人：叶成伟 </a:t>
            </a:r>
            <a:r>
              <a:rPr lang="en-US" altLang="zh-CN" dirty="0"/>
              <a:t>12010524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王宇航 </a:t>
            </a:r>
            <a:r>
              <a:rPr lang="en-US" altLang="zh-CN" dirty="0"/>
              <a:t>12012208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陈张杰 </a:t>
            </a:r>
            <a:r>
              <a:rPr lang="en-US" altLang="zh-CN" dirty="0"/>
              <a:t>12012524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16342" y="657941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227428-014F-3A6C-382E-89771CF4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" y="809625"/>
            <a:ext cx="99250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1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5643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解决方案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FE2CC3-B949-5344-5026-40EDAD227C4B}"/>
              </a:ext>
            </a:extLst>
          </p:cNvPr>
          <p:cNvSpPr txBox="1"/>
          <p:nvPr/>
        </p:nvSpPr>
        <p:spPr>
          <a:xfrm>
            <a:off x="2067024" y="2198108"/>
            <a:ext cx="7952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针对上述困难，</a:t>
            </a:r>
            <a:r>
              <a:rPr lang="en-US" altLang="zh-CN" sz="2400" dirty="0">
                <a:solidFill>
                  <a:schemeClr val="accent3"/>
                </a:solidFill>
              </a:rPr>
              <a:t>2020 </a:t>
            </a:r>
            <a:r>
              <a:rPr lang="zh-CN" altLang="en-US" sz="2400" dirty="0">
                <a:solidFill>
                  <a:schemeClr val="accent3"/>
                </a:solidFill>
              </a:rPr>
              <a:t>年</a:t>
            </a:r>
            <a:r>
              <a:rPr lang="en-US" altLang="zh-CN" sz="2400" dirty="0">
                <a:solidFill>
                  <a:schemeClr val="accent3"/>
                </a:solidFill>
              </a:rPr>
              <a:t>,Motion Picture Experts Group(MPEG) </a:t>
            </a:r>
            <a:r>
              <a:rPr lang="zh-CN" altLang="en-US" sz="2400" dirty="0">
                <a:solidFill>
                  <a:schemeClr val="accent3"/>
                </a:solidFill>
              </a:rPr>
              <a:t>推出了两个 </a:t>
            </a:r>
            <a:r>
              <a:rPr lang="en-US" altLang="zh-CN" sz="2400" dirty="0">
                <a:solidFill>
                  <a:schemeClr val="accent3"/>
                </a:solidFill>
              </a:rPr>
              <a:t>3D </a:t>
            </a:r>
            <a:r>
              <a:rPr lang="zh-CN" altLang="en-US" sz="2400" dirty="0">
                <a:solidFill>
                  <a:schemeClr val="accent3"/>
                </a:solidFill>
              </a:rPr>
              <a:t>点云压缩标准</a:t>
            </a:r>
            <a:r>
              <a:rPr lang="en-US" altLang="zh-CN" sz="2400" dirty="0">
                <a:solidFill>
                  <a:schemeClr val="accent3"/>
                </a:solidFill>
              </a:rPr>
              <a:t>,</a:t>
            </a: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Video-based Point Cloud Compression(</a:t>
            </a:r>
            <a:r>
              <a:rPr lang="en-US" altLang="zh-CN" sz="2400" dirty="0" err="1">
                <a:solidFill>
                  <a:schemeClr val="accent3"/>
                </a:solidFill>
              </a:rPr>
              <a:t>VPCC</a:t>
            </a:r>
            <a:r>
              <a:rPr lang="en-US" altLang="zh-CN" sz="2400" dirty="0">
                <a:solidFill>
                  <a:schemeClr val="accent3"/>
                </a:solidFill>
              </a:rPr>
              <a:t>) </a:t>
            </a:r>
          </a:p>
          <a:p>
            <a:r>
              <a:rPr lang="zh-CN" altLang="en-US" sz="2400" dirty="0">
                <a:solidFill>
                  <a:schemeClr val="accent3"/>
                </a:solidFill>
              </a:rPr>
              <a:t>主要基于已成熟的图像与视频压缩技术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en-US" altLang="zh-CN" sz="2400" dirty="0">
                <a:solidFill>
                  <a:schemeClr val="accent3"/>
                </a:solidFill>
              </a:rPr>
              <a:t>Geometry based Point Cloud Compression (G-PCC) </a:t>
            </a:r>
            <a:r>
              <a:rPr lang="zh-CN" altLang="en-US" sz="2400" dirty="0">
                <a:solidFill>
                  <a:schemeClr val="accent3"/>
                </a:solidFill>
              </a:rPr>
              <a:t>则是直接根 据其三维几何信息进行压缩。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本项目拟采用 </a:t>
            </a:r>
            <a:r>
              <a:rPr lang="en-US" altLang="zh-CN" sz="2400" dirty="0">
                <a:solidFill>
                  <a:schemeClr val="accent3"/>
                </a:solidFill>
              </a:rPr>
              <a:t>G-PCC </a:t>
            </a:r>
            <a:r>
              <a:rPr lang="zh-CN" altLang="en-US" sz="2400" dirty="0">
                <a:solidFill>
                  <a:schemeClr val="accent3"/>
                </a:solidFill>
              </a:rPr>
              <a:t>标准，进行点云的压缩与解压缩</a:t>
            </a:r>
          </a:p>
        </p:txBody>
      </p:sp>
    </p:spTree>
    <p:extLst>
      <p:ext uri="{BB962C8B-B14F-4D97-AF65-F5344CB8AC3E}">
        <p14:creationId xmlns:p14="http://schemas.microsoft.com/office/powerpoint/2010/main" val="284404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项目简介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B19EA9-A62E-882B-C9D9-6BD8B4E42985}"/>
              </a:ext>
            </a:extLst>
          </p:cNvPr>
          <p:cNvSpPr txBox="1"/>
          <p:nvPr/>
        </p:nvSpPr>
        <p:spPr>
          <a:xfrm>
            <a:off x="1373894" y="1975304"/>
            <a:ext cx="89217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本项目的研究内容为</a:t>
            </a:r>
            <a:r>
              <a:rPr lang="en-US" altLang="zh-CN" sz="2800" dirty="0">
                <a:solidFill>
                  <a:schemeClr val="accent3"/>
                </a:solidFill>
              </a:rPr>
              <a:t>: </a:t>
            </a: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在 </a:t>
            </a:r>
            <a:r>
              <a:rPr lang="en-US" altLang="zh-CN" sz="2800" dirty="0">
                <a:solidFill>
                  <a:schemeClr val="accent3"/>
                </a:solidFill>
              </a:rPr>
              <a:t>OpenCV </a:t>
            </a:r>
            <a:r>
              <a:rPr lang="en-US" altLang="zh-CN" sz="2800" dirty="0" err="1">
                <a:solidFill>
                  <a:schemeClr val="accent3"/>
                </a:solidFill>
              </a:rPr>
              <a:t>5.x</a:t>
            </a:r>
            <a:r>
              <a:rPr lang="en-US" altLang="zh-CN" sz="2800" dirty="0">
                <a:solidFill>
                  <a:schemeClr val="accent3"/>
                </a:solidFill>
              </a:rPr>
              <a:t> </a:t>
            </a:r>
            <a:r>
              <a:rPr lang="zh-CN" altLang="en-US" sz="2800" dirty="0">
                <a:solidFill>
                  <a:schemeClr val="accent3"/>
                </a:solidFill>
              </a:rPr>
              <a:t>分支中</a:t>
            </a:r>
            <a:r>
              <a:rPr lang="en-US" altLang="zh-CN" sz="2800" dirty="0">
                <a:solidFill>
                  <a:schemeClr val="accent3"/>
                </a:solidFill>
              </a:rPr>
              <a:t>, </a:t>
            </a:r>
            <a:r>
              <a:rPr lang="zh-CN" altLang="en-US" sz="2800" dirty="0">
                <a:solidFill>
                  <a:schemeClr val="accent3"/>
                </a:solidFill>
              </a:rPr>
              <a:t>基于八叉树实现可选分辨率的点云数据压缩算法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采用多种不同的优化方法，如直接编码，预测编码，帧间编码提升八叉树的编码效率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支持点云的颜色属性压缩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研究内容</a:t>
            </a:r>
            <a:endParaRPr lang="en-US" altLang="zh-CN" sz="60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3" name="图形 12" descr="undraw_instant_analysis_re_mid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524760"/>
            <a:ext cx="4419600" cy="340550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PART-2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96749" y="859721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现有成果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CAD0BCC-888A-9D2B-4298-1A56D2899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02" y="2213811"/>
            <a:ext cx="9833905" cy="33014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4538128-0DD9-7940-8EFC-C0C285307B08}"/>
              </a:ext>
            </a:extLst>
          </p:cNvPr>
          <p:cNvSpPr txBox="1"/>
          <p:nvPr/>
        </p:nvSpPr>
        <p:spPr>
          <a:xfrm>
            <a:off x="4639377" y="3166712"/>
            <a:ext cx="2993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        1        3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    </a:t>
            </a:r>
            <a:r>
              <a:rPr lang="en-US" altLang="zh-CN" dirty="0">
                <a:solidFill>
                  <a:srgbClr val="FF0000"/>
                </a:solidFill>
              </a:rPr>
              <a:t>0        2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          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    5           7</a:t>
            </a:r>
            <a:r>
              <a:rPr lang="zh-CN" altLang="en-US" dirty="0">
                <a:solidFill>
                  <a:srgbClr val="FF0000"/>
                </a:solidFill>
              </a:rPr>
              <a:t>    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4        6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6DA515-FBEE-6342-2DFE-696623A89DBC}"/>
              </a:ext>
            </a:extLst>
          </p:cNvPr>
          <p:cNvSpPr txBox="1"/>
          <p:nvPr/>
        </p:nvSpPr>
        <p:spPr>
          <a:xfrm>
            <a:off x="2417917" y="1663732"/>
            <a:ext cx="726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点云数据结构为无序的点集，用八叉树描述出来，可以提取出隐藏在数据中的点云间的位置信息</a:t>
            </a:r>
          </a:p>
        </p:txBody>
      </p:sp>
    </p:spTree>
    <p:extLst>
      <p:ext uri="{BB962C8B-B14F-4D97-AF65-F5344CB8AC3E}">
        <p14:creationId xmlns:p14="http://schemas.microsoft.com/office/powerpoint/2010/main" val="188984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96749" y="859721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现有成果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F31336-F777-2466-836B-F10F284CE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805" y="1921309"/>
            <a:ext cx="8236017" cy="46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5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编码模块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FC43BA-B07E-4E84-BD88-E82E5D617A26}"/>
              </a:ext>
            </a:extLst>
          </p:cNvPr>
          <p:cNvSpPr txBox="1"/>
          <p:nvPr/>
        </p:nvSpPr>
        <p:spPr>
          <a:xfrm>
            <a:off x="481397" y="246700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直接编码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B4090E-2C60-B910-DA0D-772267CDEC60}"/>
              </a:ext>
            </a:extLst>
          </p:cNvPr>
          <p:cNvSpPr txBox="1"/>
          <p:nvPr/>
        </p:nvSpPr>
        <p:spPr>
          <a:xfrm>
            <a:off x="481397" y="3352833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预测编码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2389E-E34E-A09F-2BB5-AA5F1F1233D3}"/>
              </a:ext>
            </a:extLst>
          </p:cNvPr>
          <p:cNvSpPr txBox="1"/>
          <p:nvPr/>
        </p:nvSpPr>
        <p:spPr>
          <a:xfrm>
            <a:off x="481397" y="422849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颜色编码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103F4BE0-0638-CD45-D3EE-8DA53F3709C3}"/>
              </a:ext>
            </a:extLst>
          </p:cNvPr>
          <p:cNvSpPr/>
          <p:nvPr/>
        </p:nvSpPr>
        <p:spPr>
          <a:xfrm>
            <a:off x="607126" y="330584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33B403-6E91-1927-CAB9-2AF8E7A6A6AD}"/>
              </a:ext>
            </a:extLst>
          </p:cNvPr>
          <p:cNvCxnSpPr/>
          <p:nvPr/>
        </p:nvCxnSpPr>
        <p:spPr>
          <a:xfrm>
            <a:off x="1129732" y="3343943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A859AF3C-96C8-ABA3-7E3E-D344D63A660E}"/>
              </a:ext>
            </a:extLst>
          </p:cNvPr>
          <p:cNvSpPr/>
          <p:nvPr/>
        </p:nvSpPr>
        <p:spPr>
          <a:xfrm>
            <a:off x="607126" y="4191668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2945F5A-DBB6-D1EE-4E4A-BDD8F0A9225B}"/>
              </a:ext>
            </a:extLst>
          </p:cNvPr>
          <p:cNvCxnSpPr>
            <a:cxnSpLocks/>
          </p:cNvCxnSpPr>
          <p:nvPr/>
        </p:nvCxnSpPr>
        <p:spPr>
          <a:xfrm>
            <a:off x="1129732" y="4229768"/>
            <a:ext cx="5260855" cy="209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剪去对角 22">
            <a:extLst>
              <a:ext uri="{FF2B5EF4-FFF2-40B4-BE49-F238E27FC236}">
                <a16:creationId xmlns:a16="http://schemas.microsoft.com/office/drawing/2014/main" id="{D33FBFDD-F1B8-B526-2BDD-54943269F2A8}"/>
              </a:ext>
            </a:extLst>
          </p:cNvPr>
          <p:cNvSpPr/>
          <p:nvPr/>
        </p:nvSpPr>
        <p:spPr>
          <a:xfrm>
            <a:off x="607126" y="506733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8E1E6FD-3EEE-AED3-ECFE-4D00F7AA500F}"/>
              </a:ext>
            </a:extLst>
          </p:cNvPr>
          <p:cNvCxnSpPr/>
          <p:nvPr/>
        </p:nvCxnSpPr>
        <p:spPr>
          <a:xfrm flipV="1">
            <a:off x="1129732" y="5088288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A2C125E-9AFA-7B61-4A97-DF28AE834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01" y="1688916"/>
            <a:ext cx="5262608" cy="44526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直接编码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3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预测编码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5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颜色编码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87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511300" y="472059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4.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预期成果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11300" y="197612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项目背景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11300" y="2861945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研究内容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511300" y="373761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项目意义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pic>
        <p:nvPicPr>
          <p:cNvPr id="6" name="图形 5" descr="undraw_design_data_re_0s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825625" y="717550"/>
            <a:ext cx="193548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rPr>
              <a:t>目录</a:t>
            </a:r>
            <a:r>
              <a:rPr lang="en-US" altLang="zh-CN" sz="48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矩形: 剪去对角 16"/>
          <p:cNvSpPr/>
          <p:nvPr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31" name="矩形: 剪去对角 30"/>
          <p:cNvSpPr/>
          <p:nvPr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剪去对角 33"/>
          <p:cNvSpPr/>
          <p:nvPr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剪去对角 36"/>
          <p:cNvSpPr/>
          <p:nvPr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双缓冲八叉树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94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latin typeface="OPPOSans R" panose="00020600040101010101" charset="-122"/>
                <a:ea typeface="OPPOSans L" panose="00020600040101010101" charset="-122"/>
                <a:cs typeface="思源黑体 Regular" panose="020B0500000000000000" charset="-122"/>
              </a:rPr>
              <a:t>项目意义</a:t>
            </a:r>
            <a:r>
              <a:rPr lang="en-US" altLang="zh-CN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301911" y="1577952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PART-3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9955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项目意义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06D80C-946A-A98B-FA8F-FF1078920BDC}"/>
              </a:ext>
            </a:extLst>
          </p:cNvPr>
          <p:cNvGrpSpPr/>
          <p:nvPr/>
        </p:nvGrpSpPr>
        <p:grpSpPr>
          <a:xfrm rot="540000">
            <a:off x="8396270" y="5311775"/>
            <a:ext cx="4686300" cy="1557020"/>
            <a:chOff x="12808" y="83"/>
            <a:chExt cx="8827" cy="273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080E226-3A7A-2F29-8F85-980045A96F4F}"/>
                </a:ext>
              </a:extLst>
            </p:cNvPr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3C676C6-7C82-C5B8-0499-F399005BAE39}"/>
                </a:ext>
              </a:extLst>
            </p:cNvPr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DAABE2C-9335-E0A7-74D1-F78C7F897D5C}"/>
                </a:ext>
              </a:extLst>
            </p:cNvPr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C3C45E8-5C57-5EEE-81CC-AEC1EC513865}"/>
              </a:ext>
            </a:extLst>
          </p:cNvPr>
          <p:cNvSpPr txBox="1"/>
          <p:nvPr/>
        </p:nvSpPr>
        <p:spPr>
          <a:xfrm>
            <a:off x="1509097" y="1215242"/>
            <a:ext cx="3474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dirty="0">
                <a:solidFill>
                  <a:schemeClr val="accent3"/>
                </a:solidFill>
              </a:rPr>
              <a:t>为知名视觉开源库 </a:t>
            </a:r>
            <a:r>
              <a:rPr lang="en-US" altLang="zh-CN" dirty="0">
                <a:solidFill>
                  <a:schemeClr val="accent3"/>
                </a:solidFill>
              </a:rPr>
              <a:t>OpenCV </a:t>
            </a:r>
            <a:r>
              <a:rPr lang="zh-CN" altLang="en-US" dirty="0">
                <a:solidFill>
                  <a:schemeClr val="accent3"/>
                </a:solidFill>
              </a:rPr>
              <a:t>集成，丰富其对点云的处理功能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6CD13A-E469-DF18-09C4-110B5BA02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97" y="3246567"/>
            <a:ext cx="3387246" cy="32203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6ED22A-6FF7-E629-ADA8-50B606F2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155" y="3150717"/>
            <a:ext cx="3876748" cy="322031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C649646-2ED0-9A0D-D134-F090A1EDD10C}"/>
              </a:ext>
            </a:extLst>
          </p:cNvPr>
          <p:cNvCxnSpPr>
            <a:cxnSpLocks/>
          </p:cNvCxnSpPr>
          <p:nvPr/>
        </p:nvCxnSpPr>
        <p:spPr>
          <a:xfrm>
            <a:off x="9379943" y="3940166"/>
            <a:ext cx="6577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6E053E3-3217-65EB-3F01-776EDB6DE2B3}"/>
              </a:ext>
            </a:extLst>
          </p:cNvPr>
          <p:cNvCxnSpPr>
            <a:cxnSpLocks/>
          </p:cNvCxnSpPr>
          <p:nvPr/>
        </p:nvCxnSpPr>
        <p:spPr>
          <a:xfrm>
            <a:off x="9472687" y="4686990"/>
            <a:ext cx="6577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C16962B-5C58-46F5-6991-9FC46EB5027A}"/>
              </a:ext>
            </a:extLst>
          </p:cNvPr>
          <p:cNvCxnSpPr>
            <a:cxnSpLocks/>
          </p:cNvCxnSpPr>
          <p:nvPr/>
        </p:nvCxnSpPr>
        <p:spPr>
          <a:xfrm>
            <a:off x="9540260" y="5931699"/>
            <a:ext cx="6577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D72AA51-B3CE-8D6A-42D7-721C93CD4491}"/>
              </a:ext>
            </a:extLst>
          </p:cNvPr>
          <p:cNvSpPr txBox="1"/>
          <p:nvPr/>
        </p:nvSpPr>
        <p:spPr>
          <a:xfrm>
            <a:off x="6718847" y="2123056"/>
            <a:ext cx="382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支持可选精度的压缩，可以针对不同的应用场景选定合适的精度，增强压缩的灵活性与实用性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zh-CN" alt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9955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项目意义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06D80C-946A-A98B-FA8F-FF1078920BDC}"/>
              </a:ext>
            </a:extLst>
          </p:cNvPr>
          <p:cNvGrpSpPr/>
          <p:nvPr/>
        </p:nvGrpSpPr>
        <p:grpSpPr>
          <a:xfrm rot="540000">
            <a:off x="8396270" y="5311775"/>
            <a:ext cx="4686300" cy="1557020"/>
            <a:chOff x="12808" y="83"/>
            <a:chExt cx="8827" cy="273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080E226-3A7A-2F29-8F85-980045A96F4F}"/>
                </a:ext>
              </a:extLst>
            </p:cNvPr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3C676C6-7C82-C5B8-0499-F399005BAE39}"/>
                </a:ext>
              </a:extLst>
            </p:cNvPr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DAABE2C-9335-E0A7-74D1-F78C7F897D5C}"/>
                </a:ext>
              </a:extLst>
            </p:cNvPr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C3C45E8-5C57-5EEE-81CC-AEC1EC513865}"/>
              </a:ext>
            </a:extLst>
          </p:cNvPr>
          <p:cNvSpPr txBox="1"/>
          <p:nvPr/>
        </p:nvSpPr>
        <p:spPr>
          <a:xfrm>
            <a:off x="85020" y="1212261"/>
            <a:ext cx="3474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FBA1090-7E87-FE5A-905D-03D2B89E8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30" b="7631"/>
          <a:stretch/>
        </p:blipFill>
        <p:spPr>
          <a:xfrm>
            <a:off x="6803116" y="2424284"/>
            <a:ext cx="4125454" cy="33322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20D6540-904C-5235-E65B-277A19746F31}"/>
              </a:ext>
            </a:extLst>
          </p:cNvPr>
          <p:cNvSpPr txBox="1"/>
          <p:nvPr/>
        </p:nvSpPr>
        <p:spPr>
          <a:xfrm>
            <a:off x="972490" y="2825299"/>
            <a:ext cx="5301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在有限的存储空间与传输带宽限制下，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减轻点云数据在存储与传输过程中所面临的压力，为点云相关的算法在现实场景中的使用提 供先决条件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zh-CN" alt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86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预期成果</a:t>
            </a:r>
            <a:endParaRPr lang="en-US" altLang="zh-CN" sz="6000" dirty="0">
              <a:solidFill>
                <a:schemeClr val="accent4"/>
              </a:solidFill>
              <a:latin typeface="OPPOSans R" panose="00020600040101010101" charset="-122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301911" y="1577952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PART-4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82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预期成果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D005B1-2365-45B3-8BAE-EB0074915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65" y="2413996"/>
            <a:ext cx="8495837" cy="30146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CCE335-26CD-D8E9-BFB7-7CD3836AC67F}"/>
              </a:ext>
            </a:extLst>
          </p:cNvPr>
          <p:cNvSpPr txBox="1"/>
          <p:nvPr/>
        </p:nvSpPr>
        <p:spPr>
          <a:xfrm>
            <a:off x="1825625" y="1866502"/>
            <a:ext cx="752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支持可选精度，拥有良好的压缩率</a:t>
            </a:r>
          </a:p>
        </p:txBody>
      </p:sp>
    </p:spTree>
    <p:extLst>
      <p:ext uri="{BB962C8B-B14F-4D97-AF65-F5344CB8AC3E}">
        <p14:creationId xmlns:p14="http://schemas.microsoft.com/office/powerpoint/2010/main" val="1880025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预期成果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CCE335-26CD-D8E9-BFB7-7CD3836AC67F}"/>
              </a:ext>
            </a:extLst>
          </p:cNvPr>
          <p:cNvSpPr txBox="1"/>
          <p:nvPr/>
        </p:nvSpPr>
        <p:spPr>
          <a:xfrm>
            <a:off x="1825625" y="1866502"/>
            <a:ext cx="752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动态点云</a:t>
            </a:r>
          </a:p>
        </p:txBody>
      </p:sp>
    </p:spTree>
    <p:extLst>
      <p:ext uri="{BB962C8B-B14F-4D97-AF65-F5344CB8AC3E}">
        <p14:creationId xmlns:p14="http://schemas.microsoft.com/office/powerpoint/2010/main" val="376459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my_password_re_ydq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4857282" y="2612008"/>
            <a:ext cx="9651365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Q&amp;A </a:t>
            </a:r>
          </a:p>
        </p:txBody>
      </p:sp>
      <p:pic>
        <p:nvPicPr>
          <p:cNvPr id="16" name="图形 15" descr="undraw_portfolio_website_re_jsd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tape-145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PART-1</a:t>
            </a:r>
            <a:r>
              <a:rPr lang="en-US" altLang="zh-CN" sz="48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项目背景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6" name="图形 5" descr="undraw_ideas_re_7tw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项目背景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B835F3-2CF5-F08E-6F9F-F646FEECC1CE}"/>
              </a:ext>
            </a:extLst>
          </p:cNvPr>
          <p:cNvSpPr txBox="1"/>
          <p:nvPr/>
        </p:nvSpPr>
        <p:spPr>
          <a:xfrm>
            <a:off x="1825625" y="2869323"/>
            <a:ext cx="82426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计算机视觉的最终体现形式是三维，而现阶段描述三维世界的流行的数据结构是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3D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点云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(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采用</a:t>
            </a:r>
            <a:r>
              <a:rPr lang="en-US" altLang="zh-CN" sz="2400" dirty="0" err="1">
                <a:solidFill>
                  <a:schemeClr val="accent3"/>
                </a:solidFill>
                <a:ea typeface="Helvetica Neue"/>
              </a:rPr>
              <a:t>x,y,z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三个浮点数描述一个点在空间中的信息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)</a:t>
            </a:r>
          </a:p>
          <a:p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随着数字化时代的到来与 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3D 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技术的迅猛发展，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3D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点云数据的应用愈加广泛，在诸多领域大有可为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点云处理相关算法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24DDBC-D82A-546B-BCFD-7DE1C1EC09E3}"/>
              </a:ext>
            </a:extLst>
          </p:cNvPr>
          <p:cNvSpPr txBox="1"/>
          <p:nvPr/>
        </p:nvSpPr>
        <p:spPr>
          <a:xfrm>
            <a:off x="1455737" y="2954956"/>
            <a:ext cx="83524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</a:rPr>
              <a:t>点云特征识别，提取</a:t>
            </a:r>
            <a:endParaRPr lang="en-US" altLang="zh-CN" sz="3200" dirty="0">
              <a:solidFill>
                <a:schemeClr val="accent3"/>
              </a:solidFill>
            </a:endParaRPr>
          </a:p>
          <a:p>
            <a:r>
              <a:rPr lang="zh-CN" altLang="en-US" sz="3200" dirty="0">
                <a:solidFill>
                  <a:schemeClr val="accent3"/>
                </a:solidFill>
              </a:rPr>
              <a:t>点云分割算法</a:t>
            </a:r>
            <a:r>
              <a:rPr lang="zh-CN" altLang="en-US" dirty="0">
                <a:solidFill>
                  <a:schemeClr val="accent3"/>
                </a:solidFill>
              </a:rPr>
              <a:t>（基于聚类，基于生成方式，基于深度学习等）</a:t>
            </a:r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sz="3200" dirty="0">
                <a:solidFill>
                  <a:schemeClr val="accent3"/>
                </a:solidFill>
              </a:rPr>
              <a:t>点云配准</a:t>
            </a:r>
            <a:endParaRPr lang="en-US" altLang="zh-CN" sz="3200" dirty="0">
              <a:solidFill>
                <a:schemeClr val="accent3"/>
              </a:solidFill>
            </a:endParaRPr>
          </a:p>
          <a:p>
            <a:r>
              <a:rPr lang="zh-CN" altLang="en-US" sz="3200" dirty="0">
                <a:solidFill>
                  <a:schemeClr val="accent3"/>
                </a:solidFill>
              </a:rPr>
              <a:t>点云三维重建</a:t>
            </a:r>
            <a:r>
              <a:rPr lang="en-US" altLang="zh-CN" sz="2000" dirty="0">
                <a:solidFill>
                  <a:schemeClr val="accent3"/>
                </a:solidFill>
              </a:rPr>
              <a:t>(</a:t>
            </a:r>
            <a:r>
              <a:rPr lang="zh-CN" altLang="en-US" sz="2000" dirty="0">
                <a:solidFill>
                  <a:schemeClr val="accent3"/>
                </a:solidFill>
              </a:rPr>
              <a:t>凸包算法，曲面重建等</a:t>
            </a:r>
            <a:r>
              <a:rPr lang="en-US" altLang="zh-CN" sz="2000" dirty="0">
                <a:solidFill>
                  <a:schemeClr val="accent3"/>
                </a:solidFill>
              </a:rPr>
              <a:t>)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20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5643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点云应用场景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C4EA06-2D3D-2FFA-782F-2B65E8358A0E}"/>
              </a:ext>
            </a:extLst>
          </p:cNvPr>
          <p:cNvSpPr txBox="1"/>
          <p:nvPr/>
        </p:nvSpPr>
        <p:spPr>
          <a:xfrm>
            <a:off x="1825625" y="1778323"/>
            <a:ext cx="8858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点云的分割                                     点云的配准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F8CDA0-FC49-3CF4-190B-2D9C6683C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" y="2887579"/>
            <a:ext cx="4881455" cy="3601073"/>
          </a:xfrm>
          <a:prstGeom prst="rect">
            <a:avLst/>
          </a:prstGeom>
        </p:spPr>
      </p:pic>
      <p:pic>
        <p:nvPicPr>
          <p:cNvPr id="4098" name="Picture 2" descr="Image result for 点云配准">
            <a:extLst>
              <a:ext uri="{FF2B5EF4-FFF2-40B4-BE49-F238E27FC236}">
                <a16:creationId xmlns:a16="http://schemas.microsoft.com/office/drawing/2014/main" id="{D33B57B1-94D4-A799-2B8A-B4C52E44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83" y="3596020"/>
            <a:ext cx="6131057" cy="218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43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5643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点云应用场景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Picture 2" descr="6 Perception Engineer skills to get started (and 6 bonus skills to get ...">
            <a:extLst>
              <a:ext uri="{FF2B5EF4-FFF2-40B4-BE49-F238E27FC236}">
                <a16:creationId xmlns:a16="http://schemas.microsoft.com/office/drawing/2014/main" id="{69494B95-C08D-A93C-660D-14BD26A87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684" y="2295518"/>
            <a:ext cx="4155261" cy="415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三维重建点云">
            <a:extLst>
              <a:ext uri="{FF2B5EF4-FFF2-40B4-BE49-F238E27FC236}">
                <a16:creationId xmlns:a16="http://schemas.microsoft.com/office/drawing/2014/main" id="{06B0BD16-EA3C-3B2B-09AB-724561D3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3" y="2295519"/>
            <a:ext cx="4962807" cy="415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C4EA06-2D3D-2FFA-782F-2B65E8358A0E}"/>
              </a:ext>
            </a:extLst>
          </p:cNvPr>
          <p:cNvSpPr txBox="1"/>
          <p:nvPr/>
        </p:nvSpPr>
        <p:spPr>
          <a:xfrm>
            <a:off x="1825625" y="1680353"/>
            <a:ext cx="952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精细化三维重建                                                       自动驾驶中目标检测（处理动态点云）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56437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3D</a:t>
            </a: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点云急需压缩算法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5B097F-EF7A-812D-442F-8A997ADFD70B}"/>
              </a:ext>
            </a:extLst>
          </p:cNvPr>
          <p:cNvSpPr txBox="1"/>
          <p:nvPr/>
        </p:nvSpPr>
        <p:spPr>
          <a:xfrm>
            <a:off x="1345131" y="2095976"/>
            <a:ext cx="83956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然而</a:t>
            </a:r>
            <a:r>
              <a:rPr lang="en-US" altLang="zh-CN" sz="2400" dirty="0">
                <a:solidFill>
                  <a:schemeClr val="accent3"/>
                </a:solidFill>
              </a:rPr>
              <a:t>,3D </a:t>
            </a:r>
            <a:r>
              <a:rPr lang="zh-CN" altLang="en-US" sz="2400" dirty="0">
                <a:solidFill>
                  <a:schemeClr val="accent3"/>
                </a:solidFill>
              </a:rPr>
              <a:t>数据往往承载着巨量几何信息与特征</a:t>
            </a:r>
            <a:r>
              <a:rPr lang="en-US" altLang="zh-CN" sz="2400" dirty="0">
                <a:solidFill>
                  <a:schemeClr val="accent3"/>
                </a:solidFill>
              </a:rPr>
              <a:t>,</a:t>
            </a:r>
          </a:p>
          <a:p>
            <a:r>
              <a:rPr lang="zh-CN" altLang="en-US" sz="2400" dirty="0">
                <a:solidFill>
                  <a:schemeClr val="accent3"/>
                </a:solidFill>
              </a:rPr>
              <a:t>想让一个动态点云达到视觉上平滑流畅的清晰度和帧率</a:t>
            </a:r>
            <a:r>
              <a:rPr lang="en-US" altLang="zh-CN" sz="2400" dirty="0">
                <a:solidFill>
                  <a:schemeClr val="accent3"/>
                </a:solidFill>
              </a:rPr>
              <a:t>, </a:t>
            </a:r>
            <a:r>
              <a:rPr lang="zh-CN" altLang="en-US" sz="2400" dirty="0">
                <a:solidFill>
                  <a:schemeClr val="accent3"/>
                </a:solidFill>
              </a:rPr>
              <a:t>需要每帧约 </a:t>
            </a:r>
            <a:r>
              <a:rPr lang="en-US" altLang="zh-CN" sz="2400" dirty="0">
                <a:solidFill>
                  <a:schemeClr val="accent3"/>
                </a:solidFill>
              </a:rPr>
              <a:t>100 </a:t>
            </a:r>
            <a:r>
              <a:rPr lang="zh-CN" altLang="en-US" sz="2400" dirty="0">
                <a:solidFill>
                  <a:schemeClr val="accent3"/>
                </a:solidFill>
              </a:rPr>
              <a:t>万个点</a:t>
            </a:r>
            <a:r>
              <a:rPr lang="en-US" altLang="zh-CN" sz="2400" dirty="0">
                <a:solidFill>
                  <a:schemeClr val="accent3"/>
                </a:solidFill>
              </a:rPr>
              <a:t>, </a:t>
            </a:r>
            <a:r>
              <a:rPr lang="zh-CN" altLang="en-US" sz="2400" dirty="0">
                <a:solidFill>
                  <a:schemeClr val="accent3"/>
                </a:solidFill>
              </a:rPr>
              <a:t>帧率达到 </a:t>
            </a:r>
            <a:r>
              <a:rPr lang="en-US" altLang="zh-CN" sz="2400" dirty="0" err="1">
                <a:solidFill>
                  <a:schemeClr val="accent3"/>
                </a:solidFill>
              </a:rPr>
              <a:t>30fps</a:t>
            </a:r>
            <a:r>
              <a:rPr lang="en-US" altLang="zh-CN" sz="2400" dirty="0">
                <a:solidFill>
                  <a:schemeClr val="accent3"/>
                </a:solidFill>
              </a:rPr>
              <a:t>, </a:t>
            </a:r>
            <a:r>
              <a:rPr lang="zh-CN" altLang="en-US" sz="2400" dirty="0">
                <a:solidFill>
                  <a:schemeClr val="accent3"/>
                </a:solidFill>
              </a:rPr>
              <a:t>占据约 </a:t>
            </a:r>
            <a:r>
              <a:rPr lang="en-US" altLang="zh-CN" sz="2400" dirty="0" err="1">
                <a:solidFill>
                  <a:schemeClr val="accent3"/>
                </a:solidFill>
              </a:rPr>
              <a:t>500Mbps</a:t>
            </a:r>
            <a:r>
              <a:rPr lang="en-US" altLang="zh-CN" sz="2400" dirty="0">
                <a:solidFill>
                  <a:schemeClr val="accent3"/>
                </a:solidFill>
              </a:rPr>
              <a:t> </a:t>
            </a:r>
            <a:r>
              <a:rPr lang="zh-CN" altLang="en-US" sz="2400" dirty="0">
                <a:solidFill>
                  <a:schemeClr val="accent3"/>
                </a:solidFill>
              </a:rPr>
              <a:t>到 </a:t>
            </a:r>
            <a:r>
              <a:rPr lang="en-US" altLang="zh-CN" sz="2400" dirty="0" err="1">
                <a:solidFill>
                  <a:schemeClr val="accent3"/>
                </a:solidFill>
              </a:rPr>
              <a:t>1Gbps</a:t>
            </a:r>
            <a:r>
              <a:rPr lang="en-US" altLang="zh-CN" sz="2400" dirty="0">
                <a:solidFill>
                  <a:schemeClr val="accent3"/>
                </a:solidFill>
              </a:rPr>
              <a:t> </a:t>
            </a:r>
            <a:r>
              <a:rPr lang="zh-CN" altLang="en-US" sz="2400" dirty="0">
                <a:solidFill>
                  <a:schemeClr val="accent3"/>
                </a:solidFill>
              </a:rPr>
              <a:t>带宽 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而单帧静态点云，其点的数量往往也达到了十万，百万量级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可以预见</a:t>
            </a:r>
            <a:r>
              <a:rPr lang="en-US" altLang="zh-CN" sz="2400" dirty="0">
                <a:solidFill>
                  <a:schemeClr val="accent3"/>
                </a:solidFill>
              </a:rPr>
              <a:t>, </a:t>
            </a:r>
            <a:r>
              <a:rPr lang="zh-CN" altLang="en-US" sz="2400" dirty="0">
                <a:solidFill>
                  <a:schemeClr val="accent3"/>
                </a:solidFill>
              </a:rPr>
              <a:t>如果不对 </a:t>
            </a:r>
            <a:r>
              <a:rPr lang="en-US" altLang="zh-CN" sz="2400" dirty="0">
                <a:solidFill>
                  <a:schemeClr val="accent3"/>
                </a:solidFill>
              </a:rPr>
              <a:t>3D </a:t>
            </a:r>
            <a:r>
              <a:rPr lang="zh-CN" altLang="en-US" sz="2400" dirty="0">
                <a:solidFill>
                  <a:schemeClr val="accent3"/>
                </a:solidFill>
              </a:rPr>
              <a:t>点云进行 体积上的压缩</a:t>
            </a:r>
            <a:r>
              <a:rPr lang="en-US" altLang="zh-CN" sz="2400" dirty="0">
                <a:solidFill>
                  <a:schemeClr val="accent3"/>
                </a:solidFill>
              </a:rPr>
              <a:t>, </a:t>
            </a:r>
            <a:r>
              <a:rPr lang="zh-CN" altLang="en-US" sz="2400" dirty="0">
                <a:solidFill>
                  <a:schemeClr val="accent3"/>
                </a:solidFill>
              </a:rPr>
              <a:t>数据的存储与传输将承受巨大的压力，对点云处理相关算法的实际使用造成不可忽略的影响，成为</a:t>
            </a:r>
            <a:r>
              <a:rPr lang="en-US" altLang="zh-CN" sz="2400" dirty="0">
                <a:solidFill>
                  <a:schemeClr val="accent3"/>
                </a:solidFill>
              </a:rPr>
              <a:t>3D</a:t>
            </a:r>
            <a:r>
              <a:rPr lang="zh-CN" altLang="en-US" sz="2400" dirty="0">
                <a:solidFill>
                  <a:schemeClr val="accent3"/>
                </a:solidFill>
              </a:rPr>
              <a:t>技术推广的绊脚石</a:t>
            </a:r>
          </a:p>
        </p:txBody>
      </p:sp>
    </p:spTree>
    <p:extLst>
      <p:ext uri="{BB962C8B-B14F-4D97-AF65-F5344CB8AC3E}">
        <p14:creationId xmlns:p14="http://schemas.microsoft.com/office/powerpoint/2010/main" val="315405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16342" y="657941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F24370-56A9-6F03-C647-0AA1C320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6" y="258078"/>
            <a:ext cx="9867900" cy="6515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35BD70-10C7-59A1-C8EC-F931A488F29D}"/>
              </a:ext>
            </a:extLst>
          </p:cNvPr>
          <p:cNvSpPr txBox="1"/>
          <p:nvPr/>
        </p:nvSpPr>
        <p:spPr>
          <a:xfrm flipH="1">
            <a:off x="10662384" y="2829827"/>
            <a:ext cx="1244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再加一个流视频的</a:t>
            </a:r>
            <a:r>
              <a:rPr lang="en-US" altLang="zh-CN" dirty="0" err="1">
                <a:solidFill>
                  <a:schemeClr val="accent3"/>
                </a:solidFill>
              </a:rPr>
              <a:t>BitRate</a:t>
            </a:r>
            <a:r>
              <a:rPr lang="zh-CN" altLang="en-US" dirty="0">
                <a:solidFill>
                  <a:schemeClr val="accent3"/>
                </a:solidFill>
              </a:rPr>
              <a:t>做对比</a:t>
            </a:r>
          </a:p>
        </p:txBody>
      </p:sp>
    </p:spTree>
    <p:extLst>
      <p:ext uri="{BB962C8B-B14F-4D97-AF65-F5344CB8AC3E}">
        <p14:creationId xmlns:p14="http://schemas.microsoft.com/office/powerpoint/2010/main" val="231909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FFFFFF"/>
      </a:dk1>
      <a:lt1>
        <a:srgbClr val="EFEFEF"/>
      </a:lt1>
      <a:dk2>
        <a:srgbClr val="FFFFFF"/>
      </a:dk2>
      <a:lt2>
        <a:srgbClr val="EFEFEF"/>
      </a:lt2>
      <a:accent1>
        <a:srgbClr val="86C1C1"/>
      </a:accent1>
      <a:accent2>
        <a:srgbClr val="FFFFFF"/>
      </a:accent2>
      <a:accent3>
        <a:srgbClr val="000000"/>
      </a:accent3>
      <a:accent4>
        <a:srgbClr val="363636"/>
      </a:accent4>
      <a:accent5>
        <a:srgbClr val="6C6C6C"/>
      </a:accent5>
      <a:accent6>
        <a:srgbClr val="F1F0EB"/>
      </a:accent6>
      <a:hlink>
        <a:srgbClr val="F1F0EB"/>
      </a:hlink>
      <a:folHlink>
        <a:srgbClr val="F1F0EB"/>
      </a:folHlink>
    </a:clrScheme>
    <a:fontScheme name="自定义 2">
      <a:majorFont>
        <a:latin typeface="OPPOSans R"/>
        <a:ea typeface="OPPOSans R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642</Words>
  <Application>Microsoft Office PowerPoint</Application>
  <PresentationFormat>宽屏</PresentationFormat>
  <Paragraphs>93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OPPOSans L</vt:lpstr>
      <vt:lpstr>OPPOSans R</vt:lpstr>
      <vt:lpstr>思源黑体 Light</vt:lpstr>
      <vt:lpstr>思源黑体 Regular</vt:lpstr>
      <vt:lpstr>Arial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WYH</dc:creator>
  <cp:lastModifiedBy>W YH</cp:lastModifiedBy>
  <cp:revision>207</cp:revision>
  <dcterms:created xsi:type="dcterms:W3CDTF">2019-06-19T02:08:00Z</dcterms:created>
  <dcterms:modified xsi:type="dcterms:W3CDTF">2023-03-23T08:51:28Z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5838355121E449339987D0D6F8DB271D</vt:lpwstr>
  </property>
</Properties>
</file>